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</p:sldIdLst>
  <p:sldSz cx="6858000" cy="9906000" type="A4"/>
  <p:notesSz cx="6797675" cy="992949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ED84A4B5-2E83-4F96-8D7A-0D576070A214}">
          <p14:sldIdLst/>
        </p14:section>
        <p14:section name="Sezione senza titolo" id="{C4F52E81-33B3-453B-8752-51381E691A09}">
          <p14:sldIdLst>
            <p14:sldId id="25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CCF4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31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1191D-8099-4861-84EC-7A0AAC1CCC21}" type="datetimeFigureOut">
              <a:rPr lang="it-IT" smtClean="0"/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3A3D1-6BC7-4982-BE2C-8A00C8898F35}" type="slidenum">
              <a:rPr lang="it-IT" smtClean="0"/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  <a:endParaRPr lang="it-IT"/>
          </a:p>
          <a:p>
            <a:pPr lvl="1"/>
            <a:r>
              <a:rPr lang="it-IT"/>
              <a:t>Secondo livello</a:t>
            </a:r>
            <a:endParaRPr lang="it-IT"/>
          </a:p>
          <a:p>
            <a:pPr lvl="2"/>
            <a:r>
              <a:rPr lang="it-IT"/>
              <a:t>Terzo livello</a:t>
            </a:r>
            <a:endParaRPr lang="it-IT"/>
          </a:p>
          <a:p>
            <a:pPr lvl="3"/>
            <a:r>
              <a:rPr lang="it-IT"/>
              <a:t>Quarto livello</a:t>
            </a:r>
            <a:endParaRPr lang="it-IT"/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1191D-8099-4861-84EC-7A0AAC1CCC21}" type="datetimeFigureOut">
              <a:rPr lang="it-IT" smtClean="0"/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3A3D1-6BC7-4982-BE2C-8A00C8898F35}" type="slidenum">
              <a:rPr lang="it-IT" smtClean="0"/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1191D-8099-4861-84EC-7A0AAC1CCC21}" type="datetimeFigureOut">
              <a:rPr lang="it-IT" smtClean="0"/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3A3D1-6BC7-4982-BE2C-8A00C8898F35}" type="slidenum">
              <a:rPr lang="it-IT" smtClean="0"/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  <a:endParaRPr lang="it-IT"/>
          </a:p>
          <a:p>
            <a:pPr lvl="1"/>
            <a:r>
              <a:rPr lang="it-IT"/>
              <a:t>Secondo livello</a:t>
            </a:r>
            <a:endParaRPr lang="it-IT"/>
          </a:p>
          <a:p>
            <a:pPr lvl="2"/>
            <a:r>
              <a:rPr lang="it-IT"/>
              <a:t>Terzo livello</a:t>
            </a:r>
            <a:endParaRPr lang="it-IT"/>
          </a:p>
          <a:p>
            <a:pPr lvl="3"/>
            <a:r>
              <a:rPr lang="it-IT"/>
              <a:t>Quarto livello</a:t>
            </a:r>
            <a:endParaRPr lang="it-IT"/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  <a:endParaRPr lang="it-IT"/>
          </a:p>
          <a:p>
            <a:pPr lvl="1"/>
            <a:r>
              <a:rPr lang="it-IT"/>
              <a:t>Secondo livello</a:t>
            </a:r>
            <a:endParaRPr lang="it-IT"/>
          </a:p>
          <a:p>
            <a:pPr lvl="2"/>
            <a:r>
              <a:rPr lang="it-IT"/>
              <a:t>Terzo livello</a:t>
            </a:r>
            <a:endParaRPr lang="it-IT"/>
          </a:p>
          <a:p>
            <a:pPr lvl="3"/>
            <a:r>
              <a:rPr lang="it-IT"/>
              <a:t>Quarto livello</a:t>
            </a:r>
            <a:endParaRPr lang="it-IT"/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1191D-8099-4861-84EC-7A0AAC1CCC21}" type="datetimeFigureOut">
              <a:rPr lang="it-IT" smtClean="0"/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3A3D1-6BC7-4982-BE2C-8A00C8898F35}" type="slidenum">
              <a:rPr lang="it-IT" smtClean="0"/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  <a:endParaRPr lang="it-IT"/>
          </a:p>
          <a:p>
            <a:pPr lvl="1"/>
            <a:r>
              <a:rPr lang="it-IT"/>
              <a:t>Secondo livello</a:t>
            </a:r>
            <a:endParaRPr lang="it-IT"/>
          </a:p>
          <a:p>
            <a:pPr lvl="2"/>
            <a:r>
              <a:rPr lang="it-IT"/>
              <a:t>Terzo livello</a:t>
            </a:r>
            <a:endParaRPr lang="it-IT"/>
          </a:p>
          <a:p>
            <a:pPr lvl="3"/>
            <a:r>
              <a:rPr lang="it-IT"/>
              <a:t>Quarto livello</a:t>
            </a:r>
            <a:endParaRPr lang="it-IT"/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  <a:endParaRPr lang="it-IT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  <a:endParaRPr lang="it-IT"/>
          </a:p>
          <a:p>
            <a:pPr lvl="1"/>
            <a:r>
              <a:rPr lang="it-IT"/>
              <a:t>Secondo livello</a:t>
            </a:r>
            <a:endParaRPr lang="it-IT"/>
          </a:p>
          <a:p>
            <a:pPr lvl="2"/>
            <a:r>
              <a:rPr lang="it-IT"/>
              <a:t>Terzo livello</a:t>
            </a:r>
            <a:endParaRPr lang="it-IT"/>
          </a:p>
          <a:p>
            <a:pPr lvl="3"/>
            <a:r>
              <a:rPr lang="it-IT"/>
              <a:t>Quarto livello</a:t>
            </a:r>
            <a:endParaRPr lang="it-IT"/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1191D-8099-4861-84EC-7A0AAC1CCC21}" type="datetimeFigureOut">
              <a:rPr lang="it-IT" smtClean="0"/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3A3D1-6BC7-4982-BE2C-8A00C8898F35}" type="slidenum">
              <a:rPr lang="it-IT" smtClean="0"/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1191D-8099-4861-84EC-7A0AAC1CCC21}" type="datetimeFigureOut">
              <a:rPr lang="it-IT" smtClean="0"/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3A3D1-6BC7-4982-BE2C-8A00C8898F35}" type="slidenum">
              <a:rPr lang="it-IT" smtClean="0"/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1191D-8099-4861-84EC-7A0AAC1CCC21}" type="datetimeFigureOut">
              <a:rPr lang="it-IT" smtClean="0"/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3A3D1-6BC7-4982-BE2C-8A00C8898F35}" type="slidenum">
              <a:rPr lang="it-IT" smtClean="0"/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  <a:endParaRPr lang="it-IT"/>
          </a:p>
          <a:p>
            <a:pPr lvl="1"/>
            <a:r>
              <a:rPr lang="it-IT"/>
              <a:t>Secondo livello</a:t>
            </a:r>
            <a:endParaRPr lang="it-IT"/>
          </a:p>
          <a:p>
            <a:pPr lvl="2"/>
            <a:r>
              <a:rPr lang="it-IT"/>
              <a:t>Terzo livello</a:t>
            </a:r>
            <a:endParaRPr lang="it-IT"/>
          </a:p>
          <a:p>
            <a:pPr lvl="3"/>
            <a:r>
              <a:rPr lang="it-IT"/>
              <a:t>Quarto livello</a:t>
            </a:r>
            <a:endParaRPr lang="it-IT"/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  <a:endParaRPr lang="it-I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1191D-8099-4861-84EC-7A0AAC1CCC21}" type="datetimeFigureOut">
              <a:rPr lang="it-IT" smtClean="0"/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3A3D1-6BC7-4982-BE2C-8A00C8898F35}" type="slidenum">
              <a:rPr lang="it-IT" smtClean="0"/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  <a:endParaRPr lang="it-I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1191D-8099-4861-84EC-7A0AAC1CCC21}" type="datetimeFigureOut">
              <a:rPr lang="it-IT" smtClean="0"/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3A3D1-6BC7-4982-BE2C-8A00C8898F35}" type="slidenum">
              <a:rPr lang="it-IT" smtClean="0"/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  <a:endParaRPr lang="it-IT"/>
          </a:p>
          <a:p>
            <a:pPr lvl="1"/>
            <a:r>
              <a:rPr lang="it-IT"/>
              <a:t>Secondo livello</a:t>
            </a:r>
            <a:endParaRPr lang="it-IT"/>
          </a:p>
          <a:p>
            <a:pPr lvl="2"/>
            <a:r>
              <a:rPr lang="it-IT"/>
              <a:t>Terzo livello</a:t>
            </a:r>
            <a:endParaRPr lang="it-IT"/>
          </a:p>
          <a:p>
            <a:pPr lvl="3"/>
            <a:r>
              <a:rPr lang="it-IT"/>
              <a:t>Quarto livello</a:t>
            </a:r>
            <a:endParaRPr lang="it-IT"/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1191D-8099-4861-84EC-7A0AAC1CCC21}" type="datetimeFigureOut">
              <a:rPr lang="it-IT" smtClean="0"/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3A3D1-6BC7-4982-BE2C-8A00C8898F35}" type="slidenum">
              <a:rPr lang="it-IT" smtClean="0"/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  <a:endParaRPr lang="it-IT"/>
          </a:p>
          <a:p>
            <a:pPr lvl="1"/>
            <a:r>
              <a:rPr lang="it-IT"/>
              <a:t>Secondo livello</a:t>
            </a:r>
            <a:endParaRPr lang="it-IT"/>
          </a:p>
          <a:p>
            <a:pPr lvl="2"/>
            <a:r>
              <a:rPr lang="it-IT"/>
              <a:t>Terzo livello</a:t>
            </a:r>
            <a:endParaRPr lang="it-IT"/>
          </a:p>
          <a:p>
            <a:pPr lvl="3"/>
            <a:r>
              <a:rPr lang="it-IT"/>
              <a:t>Quarto livello</a:t>
            </a:r>
            <a:endParaRPr lang="it-IT"/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1191D-8099-4861-84EC-7A0AAC1CCC21}" type="datetimeFigureOut">
              <a:rPr lang="it-IT" smtClean="0"/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3A3D1-6BC7-4982-BE2C-8A00C8898F35}" type="slidenum">
              <a:rPr lang="it-IT" smtClean="0"/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  <a:endParaRPr lang="it-IT"/>
          </a:p>
          <a:p>
            <a:pPr lvl="1"/>
            <a:r>
              <a:rPr lang="it-IT"/>
              <a:t>Secondo livello</a:t>
            </a:r>
            <a:endParaRPr lang="it-IT"/>
          </a:p>
          <a:p>
            <a:pPr lvl="2"/>
            <a:r>
              <a:rPr lang="it-IT"/>
              <a:t>Terzo livello</a:t>
            </a:r>
            <a:endParaRPr lang="it-IT"/>
          </a:p>
          <a:p>
            <a:pPr lvl="3"/>
            <a:r>
              <a:rPr lang="it-IT"/>
              <a:t>Quarto livello</a:t>
            </a:r>
            <a:endParaRPr lang="it-IT"/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1191D-8099-4861-84EC-7A0AAC1CCC21}" type="datetimeFigureOut">
              <a:rPr lang="it-IT" smtClean="0"/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23A3D1-6BC7-4982-BE2C-8A00C8898F35}" type="slidenum">
              <a:rPr lang="it-IT" smtClean="0"/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" y="-79375"/>
            <a:ext cx="6847840" cy="9906000"/>
          </a:xfrm>
          <a:prstGeom prst="rect">
            <a:avLst/>
          </a:prstGeom>
        </p:spPr>
      </p:pic>
      <p:sp>
        <p:nvSpPr>
          <p:cNvPr id="6" name="Titolo 5"/>
          <p:cNvSpPr>
            <a:spLocks noGrp="1"/>
          </p:cNvSpPr>
          <p:nvPr>
            <p:ph type="ctrTitle"/>
          </p:nvPr>
        </p:nvSpPr>
        <p:spPr>
          <a:xfrm>
            <a:off x="-70485" y="3056890"/>
            <a:ext cx="4700270" cy="979170"/>
          </a:xfrm>
        </p:spPr>
        <p:txBody>
          <a:bodyPr>
            <a:noAutofit/>
          </a:bodyPr>
          <a:lstStyle/>
          <a:p>
            <a:br>
              <a:rPr lang="it-IT" sz="1600" b="1" i="0" dirty="0">
                <a:solidFill>
                  <a:schemeClr val="accent5">
                    <a:lumMod val="40000"/>
                    <a:lumOff val="60000"/>
                  </a:schemeClr>
                </a:solidFill>
                <a:effectLst/>
                <a:latin typeface="Open Sans" panose="020B0606030504020204" pitchFamily="34" charset="0"/>
              </a:rPr>
            </a:br>
            <a:r>
              <a:rPr lang="it-IT" sz="1600" b="1" i="0" dirty="0">
                <a:solidFill>
                  <a:schemeClr val="accent5">
                    <a:lumMod val="40000"/>
                    <a:lumOff val="60000"/>
                  </a:schemeClr>
                </a:solidFill>
                <a:effectLst/>
                <a:latin typeface="Open Sans" panose="020B0606030504020204" pitchFamily="34" charset="0"/>
              </a:rPr>
              <a:t>Allattare per un inizio sostenibile della Vita</a:t>
            </a:r>
            <a:br>
              <a:rPr lang="it-IT" sz="2000" b="1" i="0" dirty="0">
                <a:solidFill>
                  <a:schemeClr val="accent5">
                    <a:lumMod val="40000"/>
                    <a:lumOff val="60000"/>
                  </a:schemeClr>
                </a:solidFill>
                <a:effectLst/>
                <a:latin typeface="Open Sans" panose="020B0606030504020204" pitchFamily="34" charset="0"/>
              </a:rPr>
            </a:br>
            <a:r>
              <a:rPr lang="it-IT" sz="16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RAFFORZIAMO CIÒ CHE FUNZIONA</a:t>
            </a:r>
            <a:endParaRPr lang="it-IT" sz="1600" b="1" i="0" dirty="0">
              <a:solidFill>
                <a:schemeClr val="bg1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7" name="Sottotitolo 6"/>
          <p:cNvSpPr>
            <a:spLocks noGrp="1"/>
          </p:cNvSpPr>
          <p:nvPr>
            <p:ph type="subTitle" idx="1"/>
          </p:nvPr>
        </p:nvSpPr>
        <p:spPr>
          <a:xfrm>
            <a:off x="132715" y="4212590"/>
            <a:ext cx="3594100" cy="4630420"/>
          </a:xfrm>
        </p:spPr>
        <p:txBody>
          <a:bodyPr>
            <a:normAutofit fontScale="90000"/>
          </a:bodyPr>
          <a:lstStyle/>
          <a:p>
            <a:pPr algn="l"/>
            <a:r>
              <a:rPr lang="it-IT" sz="1600" b="1" dirty="0">
                <a:solidFill>
                  <a:srgbClr val="74CCF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11° Flash-Mob Regionale «Io allatto a km 0»</a:t>
            </a:r>
            <a:endParaRPr lang="it-IT" sz="1600" b="1" dirty="0">
              <a:solidFill>
                <a:srgbClr val="74CCF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jaVu Math TeX Gyre" panose="02000503000000000000" pitchFamily="2" charset="0"/>
              <a:ea typeface="DejaVu Math TeX Gyre" panose="02000503000000000000" pitchFamily="2" charset="0"/>
              <a:cs typeface="DejaVu Math TeX Gyre" panose="02000503000000000000" pitchFamily="2" charset="0"/>
            </a:endParaRPr>
          </a:p>
          <a:p>
            <a:r>
              <a:rPr lang="it-IT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Nell’ambito degli Incontri di Accompagnamento alla Nascita </a:t>
            </a:r>
            <a:r>
              <a:rPr lang="it-IT" sz="1600" b="1" dirty="0">
                <a:solidFill>
                  <a:srgbClr val="74CCF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nel MESE di OTTOBRE</a:t>
            </a:r>
            <a:r>
              <a:rPr lang="it-IT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 il  </a:t>
            </a:r>
            <a:r>
              <a:rPr lang="en-US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 Consultorio Familiare propone </a:t>
            </a:r>
            <a:r>
              <a:rPr lang="en-US" altLang="en-US" sz="1600" b="1" dirty="0">
                <a:solidFill>
                  <a:srgbClr val="74CCF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incontri dedicati all’allattamento, </a:t>
            </a:r>
            <a:r>
              <a:rPr lang="en-US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rivolti non solo ai partecipanti al percorso, ma </a:t>
            </a:r>
            <a:r>
              <a:rPr lang="it-IT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 a tutte le </a:t>
            </a:r>
            <a:r>
              <a:rPr lang="en-US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 persone interessate.</a:t>
            </a:r>
            <a:r>
              <a:rPr lang="it-IT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 : </a:t>
            </a:r>
            <a:endParaRPr lang="it-IT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jaVu Math TeX Gyre" panose="02000503000000000000" pitchFamily="2" charset="0"/>
              <a:ea typeface="DejaVu Math TeX Gyre" panose="02000503000000000000" pitchFamily="2" charset="0"/>
              <a:cs typeface="DejaVu Math TeX Gyre" panose="02000503000000000000" pitchFamily="2" charset="0"/>
            </a:endParaRPr>
          </a:p>
          <a:p>
            <a:r>
              <a:rPr lang="it-IT" altLang="en-US" sz="1600" b="1" dirty="0">
                <a:solidFill>
                  <a:srgbClr val="74CCF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Porta la tua ESPERIENZA </a:t>
            </a:r>
            <a:endParaRPr lang="en-US" altLang="en-US" sz="1600" b="1" dirty="0">
              <a:solidFill>
                <a:srgbClr val="74CCF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jaVu Math TeX Gyre" panose="02000503000000000000" pitchFamily="2" charset="0"/>
              <a:ea typeface="DejaVu Math TeX Gyre" panose="02000503000000000000" pitchFamily="2" charset="0"/>
              <a:cs typeface="DejaVu Math TeX Gyre" panose="02000503000000000000" pitchFamily="2" charset="0"/>
            </a:endParaRPr>
          </a:p>
          <a:p>
            <a:r>
              <a:rPr lang="it-IT" altLang="en-US" sz="1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Cons. Familiare  Vibo Valentia  :</a:t>
            </a:r>
            <a:endParaRPr lang="it-IT" altLang="en-US" sz="16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jaVu Math TeX Gyre" panose="02000503000000000000" pitchFamily="2" charset="0"/>
              <a:ea typeface="DejaVu Math TeX Gyre" panose="02000503000000000000" pitchFamily="2" charset="0"/>
              <a:cs typeface="DejaVu Math TeX Gyre" panose="02000503000000000000" pitchFamily="2" charset="0"/>
            </a:endParaRPr>
          </a:p>
          <a:p>
            <a:r>
              <a:rPr lang="it-IT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 </a:t>
            </a:r>
            <a:r>
              <a:rPr lang="it-IT" altLang="en-US" sz="1600" b="1" dirty="0">
                <a:solidFill>
                  <a:srgbClr val="74CCF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Lunedi </a:t>
            </a:r>
            <a:r>
              <a:rPr lang="it-IT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14 Ottobre </a:t>
            </a:r>
            <a:r>
              <a:rPr lang="it-IT" altLang="en-US" sz="1600" b="1" dirty="0">
                <a:solidFill>
                  <a:srgbClr val="74CCF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 ore </a:t>
            </a:r>
            <a:r>
              <a:rPr lang="it-IT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16.00</a:t>
            </a:r>
            <a:endParaRPr lang="it-IT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jaVu Math TeX Gyre" panose="02000503000000000000" pitchFamily="2" charset="0"/>
              <a:ea typeface="DejaVu Math TeX Gyre" panose="02000503000000000000" pitchFamily="2" charset="0"/>
              <a:cs typeface="DejaVu Math TeX Gyre" panose="02000503000000000000" pitchFamily="2" charset="0"/>
            </a:endParaRPr>
          </a:p>
          <a:p>
            <a:r>
              <a:rPr lang="it-IT" altLang="en-US" sz="1600" b="1" dirty="0">
                <a:solidFill>
                  <a:srgbClr val="74CCF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Lunedi </a:t>
            </a:r>
            <a:r>
              <a:rPr lang="it-IT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26 Ottobre </a:t>
            </a:r>
            <a:r>
              <a:rPr lang="it-IT" altLang="en-US" sz="1600" b="1" dirty="0">
                <a:solidFill>
                  <a:srgbClr val="74CCF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ore </a:t>
            </a:r>
            <a:r>
              <a:rPr lang="it-IT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16.00</a:t>
            </a:r>
            <a:endParaRPr lang="it-IT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jaVu Math TeX Gyre" panose="02000503000000000000" pitchFamily="2" charset="0"/>
              <a:ea typeface="DejaVu Math TeX Gyre" panose="02000503000000000000" pitchFamily="2" charset="0"/>
              <a:cs typeface="DejaVu Math TeX Gyre" panose="02000503000000000000" pitchFamily="2" charset="0"/>
            </a:endParaRPr>
          </a:p>
          <a:p>
            <a:r>
              <a:rPr lang="it-IT" altLang="en-US" sz="1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Cons. Familiare  Serra  S.B.</a:t>
            </a:r>
            <a:r>
              <a:rPr lang="it-IT" altLang="en-US" sz="1600" b="1" u="sng" dirty="0">
                <a:solidFill>
                  <a:srgbClr val="74CCF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 </a:t>
            </a:r>
            <a:r>
              <a:rPr lang="it-IT" altLang="en-US" sz="1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:</a:t>
            </a:r>
            <a:endParaRPr lang="it-IT" altLang="en-US" sz="16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jaVu Math TeX Gyre" panose="02000503000000000000" pitchFamily="2" charset="0"/>
              <a:ea typeface="DejaVu Math TeX Gyre" panose="02000503000000000000" pitchFamily="2" charset="0"/>
              <a:cs typeface="DejaVu Math TeX Gyre" panose="02000503000000000000" pitchFamily="2" charset="0"/>
            </a:endParaRPr>
          </a:p>
          <a:p>
            <a:r>
              <a:rPr lang="it-IT" altLang="en-US" sz="1600" b="1" dirty="0">
                <a:solidFill>
                  <a:srgbClr val="74CCF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Mercoledi </a:t>
            </a:r>
            <a:r>
              <a:rPr lang="it-IT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21 Ottobre</a:t>
            </a:r>
            <a:r>
              <a:rPr lang="it-IT" altLang="en-US" sz="1600" b="1" dirty="0">
                <a:solidFill>
                  <a:srgbClr val="74CCF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 ore </a:t>
            </a:r>
            <a:r>
              <a:rPr lang="it-IT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10.00</a:t>
            </a:r>
            <a:endParaRPr lang="it-IT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jaVu Math TeX Gyre" panose="02000503000000000000" pitchFamily="2" charset="0"/>
              <a:ea typeface="DejaVu Math TeX Gyre" panose="02000503000000000000" pitchFamily="2" charset="0"/>
              <a:cs typeface="DejaVu Math TeX Gyre" panose="02000503000000000000" pitchFamily="2" charset="0"/>
            </a:endParaRPr>
          </a:p>
          <a:p>
            <a:r>
              <a:rPr lang="it-IT" altLang="en-US" sz="1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Cons. Fam. di Tropea :</a:t>
            </a:r>
            <a:endParaRPr lang="it-IT" altLang="en-US" sz="16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jaVu Math TeX Gyre" panose="02000503000000000000" pitchFamily="2" charset="0"/>
              <a:ea typeface="DejaVu Math TeX Gyre" panose="02000503000000000000" pitchFamily="2" charset="0"/>
              <a:cs typeface="DejaVu Math TeX Gyre" panose="02000503000000000000" pitchFamily="2" charset="0"/>
            </a:endParaRPr>
          </a:p>
          <a:p>
            <a:r>
              <a:rPr lang="it-IT" altLang="en-US" sz="1600" b="1" dirty="0">
                <a:solidFill>
                  <a:srgbClr val="74CCF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 Mercoledi </a:t>
            </a:r>
            <a:r>
              <a:rPr lang="it-IT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28 Ottobre </a:t>
            </a:r>
            <a:r>
              <a:rPr lang="it-IT" altLang="en-US" sz="1600" b="1" dirty="0">
                <a:solidFill>
                  <a:srgbClr val="74CCF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ore </a:t>
            </a:r>
            <a:r>
              <a:rPr lang="it-IT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10.00</a:t>
            </a:r>
            <a:endParaRPr lang="it-IT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jaVu Math TeX Gyre" panose="02000503000000000000" pitchFamily="2" charset="0"/>
              <a:ea typeface="DejaVu Math TeX Gyre" panose="02000503000000000000" pitchFamily="2" charset="0"/>
              <a:cs typeface="DejaVu Math TeX Gyre" panose="02000503000000000000" pitchFamily="2" charset="0"/>
            </a:endParaRPr>
          </a:p>
          <a:p>
            <a:r>
              <a:rPr lang="it-IT" alt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Informazioni su sedi  Consultorio e contatti sul sito web : </a:t>
            </a:r>
            <a:r>
              <a:rPr lang="en-US" alt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consultiamoci.e</a:t>
            </a:r>
            <a:r>
              <a:rPr lang="it-IT" alt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jaVu Math TeX Gyre" panose="02000503000000000000" pitchFamily="2" charset="0"/>
                <a:ea typeface="DejaVu Math TeX Gyre" panose="02000503000000000000" pitchFamily="2" charset="0"/>
                <a:cs typeface="DejaVu Math TeX Gyre" panose="02000503000000000000" pitchFamily="2" charset="0"/>
              </a:rPr>
              <a:t>u </a:t>
            </a:r>
            <a:endParaRPr lang="en-US" alt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jaVu Math TeX Gyre" panose="02000503000000000000" pitchFamily="2" charset="0"/>
              <a:ea typeface="DejaVu Math TeX Gyre" panose="02000503000000000000" pitchFamily="2" charset="0"/>
              <a:cs typeface="DejaVu Math TeX Gyre" panose="02000503000000000000" pitchFamily="2" charset="0"/>
            </a:endParaRPr>
          </a:p>
          <a:p>
            <a:endParaRPr lang="en-US" alt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jaVu Math TeX Gyre" panose="02000503000000000000" pitchFamily="2" charset="0"/>
              <a:ea typeface="DejaVu Math TeX Gyre" panose="02000503000000000000" pitchFamily="2" charset="0"/>
              <a:cs typeface="DejaVu Math TeX Gyre" panose="02000503000000000000" pitchFamily="2" charset="0"/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733" y="4088070"/>
            <a:ext cx="2553056" cy="123842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8657590"/>
            <a:ext cx="994410" cy="889000"/>
          </a:xfrm>
          <a:prstGeom prst="rect">
            <a:avLst/>
          </a:prstGeom>
        </p:spPr>
      </p:pic>
      <p:sp>
        <p:nvSpPr>
          <p:cNvPr id="14" name="CasellaDiTesto 13"/>
          <p:cNvSpPr txBox="1"/>
          <p:nvPr/>
        </p:nvSpPr>
        <p:spPr>
          <a:xfrm>
            <a:off x="132499" y="9507454"/>
            <a:ext cx="3875812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000" b="0" i="1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Dipartimento </a:t>
            </a:r>
            <a:r>
              <a:rPr lang="it-IT" sz="1000" i="1" dirty="0">
                <a:solidFill>
                  <a:srgbClr val="000000"/>
                </a:solidFill>
                <a:latin typeface="Calibri" panose="020F0502020204030204" pitchFamily="34" charset="0"/>
              </a:rPr>
              <a:t>‘’</a:t>
            </a:r>
            <a:r>
              <a:rPr lang="it-IT" sz="1000" b="0" i="1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Salute e Servizi Sanitari’’ - Settore 4</a:t>
            </a:r>
            <a:endParaRPr lang="it-IT" sz="1000" b="0" i="1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it-IT" sz="1000" b="0" i="1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PL11 del Piano Regionale di Prevenzione</a:t>
            </a:r>
            <a:endParaRPr lang="it-IT" sz="1000" b="0" i="1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750</Words>
  <Application>WPS Presentation</Application>
  <PresentationFormat>A4 (21x29,7 cm)</PresentationFormat>
  <Paragraphs>18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3" baseType="lpstr">
      <vt:lpstr>Arial</vt:lpstr>
      <vt:lpstr>SimSun</vt:lpstr>
      <vt:lpstr>Wingdings</vt:lpstr>
      <vt:lpstr>Open Sans</vt:lpstr>
      <vt:lpstr>Segoe Print</vt:lpstr>
      <vt:lpstr>DejaVu Math TeX Gyre</vt:lpstr>
      <vt:lpstr>Calibri</vt:lpstr>
      <vt:lpstr>Cambria Math</vt:lpstr>
      <vt:lpstr>Microsoft YaHei</vt:lpstr>
      <vt:lpstr>Arial Unicode MS</vt:lpstr>
      <vt:lpstr>Calibri Light</vt:lpstr>
      <vt:lpstr>Tema di Office</vt:lpstr>
      <vt:lpstr> Allattare per un inizio sostenibile della Vita RAFFORZIAMO CIÒ CHE FUNZIONA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Anna Domenica Mignuoli</dc:creator>
  <cp:lastModifiedBy>stefania.fiorellini</cp:lastModifiedBy>
  <cp:revision>16</cp:revision>
  <cp:lastPrinted>2025-10-02T09:49:00Z</cp:lastPrinted>
  <dcterms:created xsi:type="dcterms:W3CDTF">2025-09-19T12:13:00Z</dcterms:created>
  <dcterms:modified xsi:type="dcterms:W3CDTF">2026-09-22T11:09:49Z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DAAE87DF46E14127987BED2DF518F21B_13</vt:lpwstr>
  </property>
  <property fmtid="{D5CDD505-2E9C-101B-9397-08002B2CF9AE}" pid="3" name="KSOProductBuildVer">
    <vt:lpwstr>1033-12.1.0.28485</vt:lpwstr>
  </property>
</Properties>
</file>